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78" r:id="rId4"/>
    <p:sldId id="259" r:id="rId5"/>
    <p:sldId id="260" r:id="rId6"/>
    <p:sldId id="265" r:id="rId7"/>
    <p:sldId id="268" r:id="rId8"/>
    <p:sldId id="269" r:id="rId9"/>
    <p:sldId id="273" r:id="rId10"/>
    <p:sldId id="275" r:id="rId11"/>
    <p:sldId id="277" r:id="rId12"/>
    <p:sldId id="281" r:id="rId13"/>
    <p:sldId id="282" r:id="rId14"/>
    <p:sldId id="283" r:id="rId15"/>
    <p:sldId id="284" r:id="rId16"/>
    <p:sldId id="285" r:id="rId17"/>
    <p:sldId id="286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43D3E-0059-4E2E-B193-1093A8BBD7EE}" v="42" dt="2024-11-10T14:26:41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B5158-EDC7-4215-9DE8-C65E2D7FE06B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CE851-3E80-4AF1-A038-D9724325A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0281-2E04-3DFC-A55E-D2AA0D49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AF8AC-E40F-D2E9-5DA1-73EA2C24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5885B-F938-57D3-FE3F-955B4B55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C20B-E357-42AC-B3F8-E354985DB4CC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E4669-1C26-BECF-2DD5-F7DAC2B5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92305-5D27-F2C1-B2EE-57EB13AB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19C5-F7ED-8539-09BE-B919C90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A9F3C-23DB-00E7-FF1B-CA177C9FD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4A486-6778-EB8C-A198-792A035B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578E-030E-43DA-967B-BD62D6F3789B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CD8BC-D1F5-DB2D-A2BB-DE791006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2BD1E-BA18-500D-31B8-2113288F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0362F-3803-6924-14E0-5539FE64D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FC64B-0B99-A491-860B-175E9D248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A4D09-BB14-ACD3-BEAD-6DCE6C0C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5E23-5388-407E-986F-E1070C6D4C90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E7DF-8A85-4FC8-F926-5B582F61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A1042-146A-1860-4872-DE083345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1A55-44C8-4211-8798-E2A34C01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3BF2-8387-3F31-FD1E-7EE35053E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54BDE-C897-2B32-00DC-B051BBDB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F3C0-CCE7-4F9A-9C9C-F1493310195F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84CC6-3548-0D7C-3FF4-1FD75B34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E7BE-1CFA-82B9-CCC2-B3F80309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2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BB7D-5C1C-222F-9DCB-BC434033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BFCEE-355D-2819-5273-0C306A20D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8283-2043-79CF-8906-8F037031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D932-B57D-4BBA-A7AF-B39EDCA57716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035B-487A-98E0-F7BB-6E8A6288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177B9-A3DA-4C50-1168-224DAA27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DE81-F384-39C2-C6E0-B883E8FB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D0D9-59AE-5CC0-238A-777EE53B2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E1B71-F97D-5223-8765-7F8D7429D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87E56-94F7-37A6-87FC-82BBCF76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EEAB-AD68-40D5-B394-415AAF0C2352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D1747-9286-95D5-4724-5D4CDF72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26A3D-C262-721E-C03E-63E68787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8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A17-6A51-24C9-06C6-A8FDF5D0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D2716-6312-F067-2DAF-0C3553917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20C91-F18F-5511-4DC0-9D8AECF4A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86D40-DC48-04F7-D2C0-758FFDE84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F02BC-8A6B-B4DA-97BE-0BAF49650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8CE0E-09DC-B30D-6224-1D0803DB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71CC-0997-4F6B-BF8C-DA14879FCE75}" type="datetime1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90213-9C46-DB92-3205-C66B2197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05A3D-F479-8C4C-D21C-E6F297DB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A6D1-B871-FE97-0F29-7FC2C789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0C3C9-82C5-AA95-9FAC-AB856E4E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A308-0A3C-4D28-B3B6-DAED07A55D1C}" type="datetime1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D3CF9-7BD8-23DB-4A0B-3DF15DDA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B1323-620B-B532-DF03-5795BF7D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C5A33-A01D-4E57-1B82-708D965E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D4938-DF91-40E9-85DD-45D16162E455}" type="datetime1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81955-CC58-3ED9-5813-A6F57DFB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2220F-C8A5-0B87-27BC-31DF1785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166B-C211-33C1-9CBF-DAB26E6D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7A24-E152-9E6D-F985-EDBF33B2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9EE2F-350E-873C-C34F-7C7C8BA8E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80EAB-805F-E067-66FB-DF9A8AE0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569A3-91B9-48EA-B78A-BD1211802F83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F63B0-9165-0387-198D-56320B4A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B374-947E-9B30-2620-794E5235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6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A837-CCF4-70F9-BBEF-4E7EB80D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DB51C-D450-77F4-D007-8190132EC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B56E4-597A-6AAC-FE86-7B0B53556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1BB0F-D4D4-737E-5107-B59D1AF3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62A0-D920-43E3-A6AC-9FE165B19D2F}" type="datetime1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E49F5-AFDE-C060-313D-AC5052C0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03B7C-AEB5-71BF-63F7-5CFD37C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C9880-3E13-D12A-36F8-6854110E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C8076-CFEC-9BD2-0447-2E4ABD0E1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2299-3A78-DD5A-AB1C-F1F273F9B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95BD-5F9D-4A76-8F73-36742199752D}" type="datetime1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D54F0-F43D-89FD-FCCA-F375BD65C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8BF74-23D8-E97C-ED99-8B32FBDD7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5D155-967F-4FEB-B99A-16C2E7043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8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rbeam.com/real-world-testing-of-aluminium-air-ev-battery-underway/" TargetMode="External"/><Relationship Id="rId2" Type="http://schemas.openxmlformats.org/officeDocument/2006/relationships/hyperlink" Target="https://www.slideshare.net/slideshow/aluminum-air-battery-how-do-they-work-plus-diy/2389485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wer-sonic.com/blog/lithium-vs-lead-acid-batteries/" TargetMode="External"/><Relationship Id="rId5" Type="http://schemas.openxmlformats.org/officeDocument/2006/relationships/hyperlink" Target="https://en.wikipedia.org/wiki/Comparison_of_commercial_battery_types" TargetMode="External"/><Relationship Id="rId4" Type="http://schemas.openxmlformats.org/officeDocument/2006/relationships/hyperlink" Target="https://r5.ieee.org/houston/wp-content/uploads/sites/32/2020/03/Battery-Technology-Comparison-IEEE-2020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newablesadvice.com/battery/lithium-ion-vs-lead-acid/" TargetMode="External"/><Relationship Id="rId2" Type="http://schemas.openxmlformats.org/officeDocument/2006/relationships/hyperlink" Target="https://www.cloudnewenergy.com/blogs-detail/lithium-ion-battery-vs-lead-acid-batt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finebattery.com/blog/how-does-a-lithium-ion-battery-work/" TargetMode="External"/><Relationship Id="rId5" Type="http://schemas.openxmlformats.org/officeDocument/2006/relationships/hyperlink" Target="https://aerotoolbox.com/aircraft-lead-acid-battery/" TargetMode="External"/><Relationship Id="rId4" Type="http://schemas.openxmlformats.org/officeDocument/2006/relationships/hyperlink" Target="https://www.takomabattery.com/aluminum-air-battery-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carpro.in/news/indian-oils-aluminium-air-battery-manufacturing-jv-readies-itself-for-manufacturing-rollout--113826" TargetMode="External"/><Relationship Id="rId2" Type="http://schemas.openxmlformats.org/officeDocument/2006/relationships/hyperlink" Target="https://www.energyconnects.com/news/renewables/2021/july/a-major-ev-battery-bet-for-india-is-on-aluminum-over-lithiu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i.washington.edu/lesson-plans/aluminum-air-battery/#:~:text=Aluminum%20air%20batteries%20use%20aluminum,types%20of%20battery%20electrode%20materials" TargetMode="External"/><Relationship Id="rId4" Type="http://schemas.openxmlformats.org/officeDocument/2006/relationships/hyperlink" Target="https://auto.hindustantimes.com/auto/electric-vehicles/how-locally-made-aluminum-air-batteries-may-be-big-boost-to-ev-adoption-in-india-41658221897220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55E3B-9AEB-CEB7-A506-68F189D68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64" y="136296"/>
            <a:ext cx="5862872" cy="2088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6D59F-E703-3098-5800-0CC364A24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375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ALUMINIUM-AIR BATTERIES: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in Energy Storage.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B2867B-8DC5-714C-80C1-367002264F05}"/>
              </a:ext>
            </a:extLst>
          </p:cNvPr>
          <p:cNvSpPr txBox="1">
            <a:spLocks/>
          </p:cNvSpPr>
          <p:nvPr/>
        </p:nvSpPr>
        <p:spPr>
          <a:xfrm>
            <a:off x="1055904" y="4642102"/>
            <a:ext cx="433995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S. 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Ghugare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Chemical Engineering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AISSMS College of Engineering, Pune.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70A0EBD-49B0-5F02-37D8-B1D534C50AAD}"/>
              </a:ext>
            </a:extLst>
          </p:cNvPr>
          <p:cNvSpPr txBox="1">
            <a:spLocks/>
          </p:cNvSpPr>
          <p:nvPr/>
        </p:nvSpPr>
        <p:spPr>
          <a:xfrm>
            <a:off x="7143384" y="4642102"/>
            <a:ext cx="433995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Krrishh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Shirbhaiye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 Chemical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Chemical Engineering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AISSMS College of Engineering, Pune.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9A02AE1-D85A-9BDA-0A69-74DB656B1FB7}"/>
              </a:ext>
            </a:extLst>
          </p:cNvPr>
          <p:cNvSpPr txBox="1">
            <a:spLocks/>
          </p:cNvSpPr>
          <p:nvPr/>
        </p:nvSpPr>
        <p:spPr>
          <a:xfrm>
            <a:off x="3926021" y="2131233"/>
            <a:ext cx="433995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phase 1 presentation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356082-CF41-3383-EB9A-89FBEE33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2B994D-DD9B-79CA-3993-17E773349F87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8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3AF07-C7AA-8971-B7C6-A47566D08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588240" y="365125"/>
            <a:ext cx="152400" cy="57787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13F8D9-8A39-686B-1B9C-47BB7C3FF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59" y="1338040"/>
            <a:ext cx="4947921" cy="5176119"/>
          </a:xfrm>
        </p:spPr>
        <p:txBody>
          <a:bodyPr>
            <a:normAutofit fontScale="92500"/>
          </a:bodyPr>
          <a:lstStyle/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Energy Output: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theoretical energy density of aluminum is 8.1 kWh/kg. </a:t>
            </a:r>
          </a:p>
          <a:p>
            <a:pPr marL="0" indent="0" algn="ctr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1 kg of aluminum: Theoretical Energy          =8.1kWh  =29160kJ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Practical Energy Output: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55% efficiency due to losses (Ohmic, parasitic reactions, etc.)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 Energy =0.55×8.1kWh =4.455kWh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=16038kJ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Losses: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 lost due to inefficiencies is the difference between theoretical and practical energy: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Heat Lost =29160kJ−16038kJ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=13122kJ</a:t>
            </a:r>
          </a:p>
          <a:p>
            <a:pPr marL="0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FA864-FB76-D553-80E5-D8FEA001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D6B4-0970-7464-AF99-B87C36B4C1BE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DBD236-4589-CB2B-BB50-C85789FE68D5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8BC91-15FD-14E5-495F-7F92A5059C55}"/>
              </a:ext>
            </a:extLst>
          </p:cNvPr>
          <p:cNvSpPr txBox="1"/>
          <p:nvPr/>
        </p:nvSpPr>
        <p:spPr>
          <a:xfrm>
            <a:off x="568959" y="419676"/>
            <a:ext cx="370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Balance.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22150-FF63-A02F-8466-882B91CE1CF2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A942F-9065-4BF4-636A-FE623FF1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27" y="2009075"/>
            <a:ext cx="5875852" cy="35978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7A6F81-4255-8FF9-4EDD-82A77ACB2CEE}"/>
              </a:ext>
            </a:extLst>
          </p:cNvPr>
          <p:cNvCxnSpPr>
            <a:cxnSpLocks/>
          </p:cNvCxnSpPr>
          <p:nvPr/>
        </p:nvCxnSpPr>
        <p:spPr>
          <a:xfrm>
            <a:off x="5709353" y="1463040"/>
            <a:ext cx="0" cy="505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7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FA864-FB76-D553-80E5-D8FEA001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11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58C541-B6C5-393E-5397-AF5FC56A8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49" y="1217678"/>
            <a:ext cx="3654191" cy="82391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output: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8FF49CC-40B4-F4F1-68E6-ACA1E98CB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9649" y="2141155"/>
            <a:ext cx="3654191" cy="404850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Current Output: 298 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Current Output: 164 A (assuming 55% efficiency).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B5B1CA-C169-50CC-CAC8-6B31B9DA9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1222441"/>
            <a:ext cx="3429000" cy="81914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Balance: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BE1FAC-355E-6610-7ACE-743FD4192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141156"/>
            <a:ext cx="3429000" cy="404850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Aluminium consumed: 1 kg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 consumed: 0.89 kg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consumed: 1 kg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Aluminum hydroxide produced: 2.89 kg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D6B4-0970-7464-AF99-B87C36B4C1BE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DBD236-4589-CB2B-BB50-C85789FE68D5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8BC91-15FD-14E5-495F-7F92A5059C55}"/>
              </a:ext>
            </a:extLst>
          </p:cNvPr>
          <p:cNvSpPr txBox="1"/>
          <p:nvPr/>
        </p:nvSpPr>
        <p:spPr>
          <a:xfrm>
            <a:off x="568959" y="419676"/>
            <a:ext cx="248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22150-FF63-A02F-8466-882B91CE1CF2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7F2334-5B7B-ADEE-0E49-8CA776664E52}"/>
              </a:ext>
            </a:extLst>
          </p:cNvPr>
          <p:cNvSpPr txBox="1"/>
          <p:nvPr/>
        </p:nvSpPr>
        <p:spPr>
          <a:xfrm>
            <a:off x="8610600" y="152592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Balance: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CD0475-2E73-E586-322D-5896504B2F1B}"/>
              </a:ext>
            </a:extLst>
          </p:cNvPr>
          <p:cNvSpPr txBox="1"/>
          <p:nvPr/>
        </p:nvSpPr>
        <p:spPr>
          <a:xfrm>
            <a:off x="8610599" y="2141155"/>
            <a:ext cx="3181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Energy Output: 29160 kJ(8.1kWh)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Energy Output:16038 kJ(4.455 kWh)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Lost:13122kJ </a:t>
            </a:r>
          </a:p>
        </p:txBody>
      </p:sp>
    </p:spTree>
    <p:extLst>
      <p:ext uri="{BB962C8B-B14F-4D97-AF65-F5344CB8AC3E}">
        <p14:creationId xmlns:p14="http://schemas.microsoft.com/office/powerpoint/2010/main" val="170801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9C37-1AE3-D11A-BA3F-585B9A905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CAF32-F9BC-C92C-D6BF-45C62E23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46ECF-A806-D226-655C-BD13A2239D28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A112C2-88DB-A92C-9581-8DD19E034DC7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2386B-827E-6C35-FCD9-323B2F59DBED}"/>
              </a:ext>
            </a:extLst>
          </p:cNvPr>
          <p:cNvSpPr txBox="1"/>
          <p:nvPr/>
        </p:nvSpPr>
        <p:spPr>
          <a:xfrm>
            <a:off x="543625" y="39169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3E284-552A-1607-A4F8-AD7B2B0672EA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2E042C-C3A3-FB8F-BA55-9B7B1FE3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226" y="1969500"/>
            <a:ext cx="3540694" cy="3049540"/>
          </a:xfrm>
        </p:spPr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Energy Density.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Cost-Effective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Environmentally Friendly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Simplicity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73A2F-0042-6E24-62FB-AC5E5253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55" y="1969500"/>
            <a:ext cx="4941985" cy="30495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FAE736-FE63-D1AF-C625-944E1D95EFD6}"/>
              </a:ext>
            </a:extLst>
          </p:cNvPr>
          <p:cNvCxnSpPr>
            <a:cxnSpLocks/>
          </p:cNvCxnSpPr>
          <p:nvPr/>
        </p:nvCxnSpPr>
        <p:spPr>
          <a:xfrm>
            <a:off x="5283200" y="1300480"/>
            <a:ext cx="0" cy="5055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27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4D84-9194-45B0-9C91-2F253683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3DB50-850B-9C04-9792-98A1B9C5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BB8BE-B5D4-AE2B-0B3A-D10F6B68B874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CD025D-7877-D2A1-9C07-727C6C0B25FD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FB677-E327-FEEB-D077-87E1F0DC8C49}"/>
              </a:ext>
            </a:extLst>
          </p:cNvPr>
          <p:cNvSpPr txBox="1"/>
          <p:nvPr/>
        </p:nvSpPr>
        <p:spPr>
          <a:xfrm>
            <a:off x="543625" y="391692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F55C67-CF83-487D-4B1D-28E68777DFD0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ED9E84-CF5F-7392-B6AF-14945297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106" y="2356350"/>
            <a:ext cx="3540694" cy="3049540"/>
          </a:xfrm>
        </p:spPr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Rechargeability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Corrosion Issues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Power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A392C3-0FE6-9095-85DA-70D9C533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90" y="2172530"/>
            <a:ext cx="4879525" cy="27572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BD7B0F-BA3A-3DF3-41D2-BA0746673FEE}"/>
              </a:ext>
            </a:extLst>
          </p:cNvPr>
          <p:cNvCxnSpPr>
            <a:cxnSpLocks/>
          </p:cNvCxnSpPr>
          <p:nvPr/>
        </p:nvCxnSpPr>
        <p:spPr>
          <a:xfrm>
            <a:off x="6593840" y="1296352"/>
            <a:ext cx="0" cy="5242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6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E7719-2FCC-0808-3E4F-F787A969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1FAA2-ADFD-76AA-2D16-C6A13900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C18346-EC46-CA88-5DD0-388AA41469FC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4E79FC-F276-52A8-E20F-BE3DBD4CE57B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92942-7110-2103-E716-8E253BAF706B}"/>
              </a:ext>
            </a:extLst>
          </p:cNvPr>
          <p:cNvSpPr txBox="1"/>
          <p:nvPr/>
        </p:nvSpPr>
        <p:spPr>
          <a:xfrm>
            <a:off x="543625" y="391692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4D3F2-0CFD-218F-FFFE-E737FDD92DE9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1847F4-6108-B8A6-4654-F4607E597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65" y="1904230"/>
            <a:ext cx="3540694" cy="3049540"/>
          </a:xfrm>
        </p:spPr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Vehicles (EVs).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Power.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 Use.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Locations.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0CC5E-E1BB-F7FA-C60C-DDA8EA16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98" y="1166175"/>
            <a:ext cx="3540694" cy="27599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CBF58C-1EDB-525A-603F-667FCA4E9EE9}"/>
              </a:ext>
            </a:extLst>
          </p:cNvPr>
          <p:cNvCxnSpPr>
            <a:cxnSpLocks/>
          </p:cNvCxnSpPr>
          <p:nvPr/>
        </p:nvCxnSpPr>
        <p:spPr>
          <a:xfrm>
            <a:off x="5516880" y="1329421"/>
            <a:ext cx="0" cy="519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5C8D204-08D5-7C4E-95EA-DDBF5641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525" y="3979433"/>
            <a:ext cx="3200677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1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B6BB-2D18-0F44-92EB-87770C29A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5AB08-59C5-590F-BEE5-1454D7B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62D93-E4ED-E09B-9758-9508C81F6C27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D96850-C396-3190-1232-B8945254FA0C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B1F1E-5A6B-7900-05DD-DF98857FABDF}"/>
              </a:ext>
            </a:extLst>
          </p:cNvPr>
          <p:cNvSpPr txBox="1"/>
          <p:nvPr/>
        </p:nvSpPr>
        <p:spPr>
          <a:xfrm>
            <a:off x="543625" y="391692"/>
            <a:ext cx="273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923641-3D78-C822-6FA1-D29BAC2B64CA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D77F01-0193-23E1-7170-446C8F7B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6" y="1189694"/>
            <a:ext cx="11465494" cy="5276614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Aluminum Air Battery: How Do They Work? Link to Article: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https://www.slideshare.net/slideshow/aluminum-air-battery-how-do-they-work-plus-diy/238948572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Real-World Testing of Aluminum-Air EV Battery Underway. Link to Article: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https://www.motorbeam.com/real-world-testing-of-aluminium-air-ev-battery-underway/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Industrial Battery Comparison: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https://r5.ieee.org/houston/wp-content/uploads/sites/32/2020/03/Battery-Technology-Comparison-IEEE-2020.pdf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Comparison of commercial battery types (Wikipedia):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https://en.wikipedia.org/wiki/Comparison_of_commercial_battery_types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Power Sonic's Guide: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https://www.power-sonic.com/blog/lithium-vs-lead-acid-batteries/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19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EC1C-1B6B-2E68-6A59-6C858538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90D9-8084-80A6-09AC-9CA468DE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EF5C4-B7E9-72B1-14E5-A93DA9390798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8BA647-CF85-94DC-565B-03612CCE6B3E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3B471-AA43-F261-A74E-9F52CFD5450A}"/>
              </a:ext>
            </a:extLst>
          </p:cNvPr>
          <p:cNvSpPr txBox="1"/>
          <p:nvPr/>
        </p:nvSpPr>
        <p:spPr>
          <a:xfrm>
            <a:off x="543625" y="391692"/>
            <a:ext cx="273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DDDEE-4154-7665-2577-DA68C214E181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E6220-E3EA-0A98-3D95-200C2261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6" y="1189694"/>
            <a:ext cx="11465494" cy="5276614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Cloud Energy Blog: Expert Insights on Lithium Battery: Lithium-Ion Battery vs Lead Acid Battery: A Comprehensive Comparison: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https://www.cloudnewenergy.com/blogs-detail/lithium-ion-battery-vs-lead-acid-battery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Lithium-ion vs. Lead-acid: Performance, Costs, and Durability: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https://renewablesadvice.com/battery/lithium-ion-vs-lead-acid/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Tycron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https://www.takomabattery.com/aluminum-air-battery-2/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Aero Toolbox: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https://aerotoolbox.com/aircraft-lead-acid-battery/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Ufine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Blog:</a:t>
            </a:r>
          </a:p>
          <a:p>
            <a:pPr marL="0" indent="0" algn="just">
              <a:buNone/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https://www.ufinebattery.com/blog/how-does-a-lithium-ion-battery-work/</a:t>
            </a: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349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A9640-51FE-59E7-2840-E97607EE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16DFB-536D-D94C-EDFC-05B6BC9C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B209A-D52F-1271-03F2-9E8E40C27011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716A66-D185-77F2-6A66-BB9160256677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C2503-5CD1-CFD2-7F73-2DF2171435FD}"/>
              </a:ext>
            </a:extLst>
          </p:cNvPr>
          <p:cNvSpPr txBox="1"/>
          <p:nvPr/>
        </p:nvSpPr>
        <p:spPr>
          <a:xfrm>
            <a:off x="543625" y="391692"/>
            <a:ext cx="273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1970C-8385-33B4-E1EE-ACA4BBF746AB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92CE3C-3DD8-0EE3-3649-1F0E89AB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46" y="1189694"/>
            <a:ext cx="11465494" cy="52766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Energy Connects: 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https://www.energyconnects.com/news/renewables/2021/july/a-major-ev-battery-bet-for-india-is-on-aluminum-over-lithium/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Autocar Professional: 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https://www.autocarpro.in/news/indian-oils-aluminium-air-battery-manufacturing-jv-readies-itself-for-manufacturing-rollout--113826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Hindustan Times Auto: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https://auto.hindustantimes.com/auto/electric-vehicles/how-locally-made-aluminum-air-batteries-may-be-big-boost-to-ev-adoption-in-india-41658221897220.html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Clean Energy Institute, University of Washington: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https://www.cei.washington.edu/lesson-plans/aluminum-air-battery/#:~:text=Aluminum%20air%20batteries%20use%20aluminum,types%20of%20battery%20electrode%20materials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68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9153-F3D9-A862-7D19-65282A80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540" y="2766218"/>
            <a:ext cx="507492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E6FD7-4E19-F73F-5581-0CBF22D1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D8B7C-687E-0141-4DBD-58DC05958F93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E8210-E5D8-6874-EC40-955EFC5A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67A595-B090-7CCB-1977-6763EBEE1B37}"/>
              </a:ext>
            </a:extLst>
          </p:cNvPr>
          <p:cNvSpPr txBox="1">
            <a:spLocks/>
          </p:cNvSpPr>
          <p:nvPr/>
        </p:nvSpPr>
        <p:spPr>
          <a:xfrm>
            <a:off x="736600" y="1882398"/>
            <a:ext cx="8437880" cy="229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Output Calculation.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Balance.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Balance.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567C7-F305-303F-6C88-F122BF2D436B}"/>
              </a:ext>
            </a:extLst>
          </p:cNvPr>
          <p:cNvSpPr/>
          <p:nvPr/>
        </p:nvSpPr>
        <p:spPr>
          <a:xfrm>
            <a:off x="139959" y="242596"/>
            <a:ext cx="11830193" cy="64763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E0EDB-C44F-B70B-1F4E-DC0E623E3BDB}"/>
              </a:ext>
            </a:extLst>
          </p:cNvPr>
          <p:cNvSpPr/>
          <p:nvPr/>
        </p:nvSpPr>
        <p:spPr>
          <a:xfrm flipV="1">
            <a:off x="221848" y="321078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FB3AD-3237-8FC4-7F44-3C418A8C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57296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4040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4B086C-86FB-CC79-8C75-BD2C9A58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3" y="228672"/>
            <a:ext cx="11851651" cy="649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D6DB6-A315-F8C4-7323-9FCAF824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353800" y="-167951"/>
            <a:ext cx="1932992" cy="1156997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0C409-B4F5-25AC-B762-78B4058C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3037-6863-D0E7-5BD9-39A5A6E9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7" y="410547"/>
            <a:ext cx="11754107" cy="7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FBB55-2C89-4C13-1FB0-69E3FCEA8C83}"/>
              </a:ext>
            </a:extLst>
          </p:cNvPr>
          <p:cNvSpPr txBox="1"/>
          <p:nvPr/>
        </p:nvSpPr>
        <p:spPr>
          <a:xfrm>
            <a:off x="539620" y="462788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49873-6A24-5D37-7654-427567E8F7C3}"/>
              </a:ext>
            </a:extLst>
          </p:cNvPr>
          <p:cNvSpPr txBox="1"/>
          <p:nvPr/>
        </p:nvSpPr>
        <p:spPr>
          <a:xfrm>
            <a:off x="539620" y="1437141"/>
            <a:ext cx="55563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metal-air electrochemical battery uses aluminum as the anode and oxygen from the air as the cathode.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battery generates electricity from the oxidation of aluminum with oxygen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6D651-C5FA-EA6E-D24A-97CC5D4D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40" y="1508942"/>
            <a:ext cx="5523455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3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0F38E-3B19-E4A7-593A-1EF245551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232" y="1305061"/>
            <a:ext cx="10515600" cy="1500187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Anode Reaction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Aluminum (Al) reacts with hydroxide ions (OH⁻) to form aluminum hydroxide (Al(OH)₃) and release electrons.</a:t>
            </a: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Cathode Reaction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Oxygen from the air reacts with water to form hydroxide ions (OH⁻) while accepting electrons. </a:t>
            </a:r>
          </a:p>
          <a:p>
            <a:endParaRPr 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Reaction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4Al+3O2+6H2O→4Al(OH)3+Electricity(2.71V)</a:t>
            </a: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battery structure:</a:t>
            </a:r>
          </a:p>
          <a:p>
            <a:endParaRPr lang="en-US" sz="7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Aluminum plate.</a:t>
            </a: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Electrolyte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Aqueous solution typically contains a strong base like potassium hydroxide (KOH).</a:t>
            </a:r>
          </a:p>
          <a:p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Cathode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Porous air electrode.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E7B0-2647-E16B-40A1-E571A642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12107-C461-91A1-FEA4-C11175B5B4D0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D2853C-78A5-21D0-932C-260DDFFED722}"/>
              </a:ext>
            </a:extLst>
          </p:cNvPr>
          <p:cNvSpPr/>
          <p:nvPr/>
        </p:nvSpPr>
        <p:spPr>
          <a:xfrm flipV="1">
            <a:off x="221848" y="312509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A21100-72BD-0676-605F-470E6A2F2A0D}"/>
              </a:ext>
            </a:extLst>
          </p:cNvPr>
          <p:cNvSpPr txBox="1">
            <a:spLocks/>
          </p:cNvSpPr>
          <p:nvPr/>
        </p:nvSpPr>
        <p:spPr>
          <a:xfrm>
            <a:off x="289248" y="382555"/>
            <a:ext cx="10515845" cy="6577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Aluminum Air Battery.</a:t>
            </a:r>
          </a:p>
        </p:txBody>
      </p:sp>
    </p:spTree>
    <p:extLst>
      <p:ext uri="{BB962C8B-B14F-4D97-AF65-F5344CB8AC3E}">
        <p14:creationId xmlns:p14="http://schemas.microsoft.com/office/powerpoint/2010/main" val="213636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4F0FE-C7E2-0292-AC73-4BBFC08D5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700" y="1469424"/>
            <a:ext cx="6129414" cy="426639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of Aluminum = 1kg</a:t>
            </a:r>
          </a:p>
          <a:p>
            <a:pPr algn="ctr"/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Electrolyte = NaOH (20% by Weight)</a:t>
            </a:r>
          </a:p>
          <a:p>
            <a:pPr algn="ctr"/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Temperature = 30C</a:t>
            </a:r>
          </a:p>
          <a:p>
            <a:pPr algn="ctr"/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Faraday’s Constant = 96485C/mol</a:t>
            </a:r>
          </a:p>
          <a:p>
            <a:pPr algn="ctr"/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Molar Mass of Aluminum = 27g/mol</a:t>
            </a:r>
          </a:p>
          <a:p>
            <a:pPr algn="ctr"/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Energy Density = 8.1KWH/kg</a:t>
            </a:r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7DDF52-3FD7-4C5F-E011-9689FDECE30C}"/>
              </a:ext>
            </a:extLst>
          </p:cNvPr>
          <p:cNvSpPr txBox="1">
            <a:spLocks/>
          </p:cNvSpPr>
          <p:nvPr/>
        </p:nvSpPr>
        <p:spPr>
          <a:xfrm>
            <a:off x="-781152" y="2571250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6B42C0-9F75-3257-C835-542A6DA5B91E}"/>
              </a:ext>
            </a:extLst>
          </p:cNvPr>
          <p:cNvSpPr txBox="1">
            <a:spLocks/>
          </p:cNvSpPr>
          <p:nvPr/>
        </p:nvSpPr>
        <p:spPr>
          <a:xfrm>
            <a:off x="2013478" y="192508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58A74-9924-B328-9265-F2A97385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715D0-457D-31C9-0245-DA300AD587F7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9D39F-9723-A297-56FD-6BBD4A7A97E5}"/>
              </a:ext>
            </a:extLst>
          </p:cNvPr>
          <p:cNvSpPr/>
          <p:nvPr/>
        </p:nvSpPr>
        <p:spPr>
          <a:xfrm flipV="1">
            <a:off x="221848" y="312509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B56407-0FC9-3AC3-C83C-21F4CF110681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8031414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 &amp; Requirements.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6A2127-F51B-37AD-102F-A8EC2737F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73" y="1469425"/>
            <a:ext cx="4741927" cy="42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7DDF52-3FD7-4C5F-E011-9689FDECE30C}"/>
              </a:ext>
            </a:extLst>
          </p:cNvPr>
          <p:cNvSpPr txBox="1">
            <a:spLocks/>
          </p:cNvSpPr>
          <p:nvPr/>
        </p:nvSpPr>
        <p:spPr>
          <a:xfrm>
            <a:off x="6096000" y="2571250"/>
            <a:ext cx="3638448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58A74-9924-B328-9265-F2A97385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715D0-457D-31C9-0245-DA300AD587F7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9D39F-9723-A297-56FD-6BBD4A7A97E5}"/>
              </a:ext>
            </a:extLst>
          </p:cNvPr>
          <p:cNvSpPr/>
          <p:nvPr/>
        </p:nvSpPr>
        <p:spPr>
          <a:xfrm flipV="1">
            <a:off x="221848" y="312509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B56407-0FC9-3AC3-C83C-21F4CF110681}"/>
              </a:ext>
            </a:extLst>
          </p:cNvPr>
          <p:cNvSpPr txBox="1">
            <a:spLocks/>
          </p:cNvSpPr>
          <p:nvPr/>
        </p:nvSpPr>
        <p:spPr>
          <a:xfrm>
            <a:off x="579186" y="576658"/>
            <a:ext cx="8031414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Output Calculations.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D66566-C7FC-3DC6-ED80-81383B17DC89}"/>
              </a:ext>
            </a:extLst>
          </p:cNvPr>
          <p:cNvSpPr txBox="1"/>
          <p:nvPr/>
        </p:nvSpPr>
        <p:spPr>
          <a:xfrm>
            <a:off x="405586" y="1275377"/>
            <a:ext cx="561266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Theoretical Current Calculation: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Aluminum donates 3 electrons per atom,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Output: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Mass of Aluminum=1kg (1000g)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using molar mass; mol of Al = 1000g/27g/mol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= 37.04 mol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 theoretical output of the battery with the assumed conditions should be 37.04 mol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Charge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(C): 3 x Faradays Constant.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Q per mole = 3 x 96485C/mol.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= 289455C/mol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theoretical charge for 37.04mol will be;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37.04mol x 289455C/mol.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Qtotal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10728513C.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FD0A5-CEEF-E958-09EB-71E812BA55D0}"/>
              </a:ext>
            </a:extLst>
          </p:cNvPr>
          <p:cNvSpPr txBox="1"/>
          <p:nvPr/>
        </p:nvSpPr>
        <p:spPr>
          <a:xfrm>
            <a:off x="6096000" y="1275377"/>
            <a:ext cx="578186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Current Output (A):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I theoretical = Q total/time (s)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= 10728513C/ 36000s = 298A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Actual Current Output: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the system experiences several losses: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Ohmic resistance in the electrolyte.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Parasitic reactions (Formation of aluminum hydroxides reduces efficiency).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conditions (Temperature, electrolyte conditions, etc.)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the practical efficiency is around 55%(Due to losses)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I actual = I theoretical x 0.55 = 298 x 0.55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= 164A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actual current output of the battery is 164A (assuming 55% efficiency)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339BBB-1EA1-1B15-02CB-25BB2D6E83C9}"/>
              </a:ext>
            </a:extLst>
          </p:cNvPr>
          <p:cNvCxnSpPr>
            <a:cxnSpLocks/>
          </p:cNvCxnSpPr>
          <p:nvPr/>
        </p:nvCxnSpPr>
        <p:spPr>
          <a:xfrm>
            <a:off x="5912260" y="1275377"/>
            <a:ext cx="0" cy="5155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15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FA864-FB76-D553-80E5-D8FEA001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22150-FF63-A02F-8466-882B91CE1CF2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D6B4-0970-7464-AF99-B87C36B4C1BE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DBD236-4589-CB2B-BB50-C85789FE68D5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8BC91-15FD-14E5-495F-7F92A5059C55}"/>
              </a:ext>
            </a:extLst>
          </p:cNvPr>
          <p:cNvSpPr txBox="1"/>
          <p:nvPr/>
        </p:nvSpPr>
        <p:spPr>
          <a:xfrm>
            <a:off x="568959" y="419676"/>
            <a:ext cx="5427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of Power Output.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C30776-96A7-E24C-4403-0FE766DBDB55}"/>
              </a:ext>
            </a:extLst>
          </p:cNvPr>
          <p:cNvSpPr txBox="1">
            <a:spLocks/>
          </p:cNvSpPr>
          <p:nvPr/>
        </p:nvSpPr>
        <p:spPr>
          <a:xfrm>
            <a:off x="4390789" y="1338041"/>
            <a:ext cx="6963009" cy="48087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7ED8C-AD02-205E-335A-FECB912AF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61" y="1305198"/>
            <a:ext cx="7164336" cy="50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7F048-77C7-F559-9535-C727AD90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218" y="365126"/>
            <a:ext cx="1167581" cy="11489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D87B5-2E11-3487-31D6-FC17350CB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0" y="1217678"/>
            <a:ext cx="5195745" cy="52206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4Al+3O2+6H2O→4Al(OH)3+Electricity(2.71V).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Molar Mass of Al = 27g/mol.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Molar Mass of 4Al(OH)3 = 78g/mol.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Moles of Al = 1000g/27g/mol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= 37.04g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4 moles of Al reacts with 3 moles of O2.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Therefore, moles of oxygen = 3/4 x 37.04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= 27.78mol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Molar mass of oxygen = 32g/mol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Mass of Oxygen = 27.78 x 32 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= 888.96g</a:t>
            </a:r>
          </a:p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= 0.89kg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FA864-FB76-D553-80E5-D8FEA001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22150-FF63-A02F-8466-882B91CE1CF2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D6B4-0970-7464-AF99-B87C36B4C1BE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DBD236-4589-CB2B-BB50-C85789FE68D5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8BC91-15FD-14E5-495F-7F92A5059C55}"/>
              </a:ext>
            </a:extLst>
          </p:cNvPr>
          <p:cNvSpPr txBox="1"/>
          <p:nvPr/>
        </p:nvSpPr>
        <p:spPr>
          <a:xfrm>
            <a:off x="568959" y="419676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Balance.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2C30776-96A7-E24C-4403-0FE766DBDB55}"/>
              </a:ext>
            </a:extLst>
          </p:cNvPr>
          <p:cNvSpPr txBox="1">
            <a:spLocks/>
          </p:cNvSpPr>
          <p:nvPr/>
        </p:nvSpPr>
        <p:spPr>
          <a:xfrm>
            <a:off x="568959" y="1338041"/>
            <a:ext cx="11229751" cy="48087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4C860-AFC5-2810-F46E-41D7DF6755E0}"/>
              </a:ext>
            </a:extLst>
          </p:cNvPr>
          <p:cNvSpPr txBox="1"/>
          <p:nvPr/>
        </p:nvSpPr>
        <p:spPr>
          <a:xfrm>
            <a:off x="5760476" y="1338041"/>
            <a:ext cx="60382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every 4 moles of Al, 6 moles of H2O are consumed.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moles of water required are: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Moles of H2​O= 46​ x 37.04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=55.56mol.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Molar mass of H2​O = 18 g/mol.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mass of water used is: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Mass of H2​O=55.56×18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=1000g =1kg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4moles of aluminum produce 4 moles of aluminum hydroxide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the total moles of aluminum hydroxide formed are: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Moles of Al(OH)3 = 37.04mol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mass of aluminum hydroxide is: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Mass of Al(OH)3 = 37.04 x 78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= 2889.12g = 2.89Kg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2A52E0-6B70-A763-E79B-AC6C3A4FAC3B}"/>
              </a:ext>
            </a:extLst>
          </p:cNvPr>
          <p:cNvCxnSpPr>
            <a:cxnSpLocks/>
          </p:cNvCxnSpPr>
          <p:nvPr/>
        </p:nvCxnSpPr>
        <p:spPr>
          <a:xfrm>
            <a:off x="5589036" y="1338041"/>
            <a:ext cx="0" cy="5100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46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1C5D4-18C3-1D0E-BDAB-D12263BE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7080" y="365126"/>
            <a:ext cx="426720" cy="70088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5E7706A-E042-CD25-7982-7F31ECA8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8041"/>
            <a:ext cx="8717279" cy="53191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FA864-FB76-D553-80E5-D8FEA001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155-967F-4FEB-B99A-16C2E7043B6E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4CD6B4-0970-7464-AF99-B87C36B4C1BE}"/>
              </a:ext>
            </a:extLst>
          </p:cNvPr>
          <p:cNvSpPr/>
          <p:nvPr/>
        </p:nvSpPr>
        <p:spPr>
          <a:xfrm rot="10800000" flipV="1">
            <a:off x="221848" y="343841"/>
            <a:ext cx="11748303" cy="7980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DBD236-4589-CB2B-BB50-C85789FE68D5}"/>
              </a:ext>
            </a:extLst>
          </p:cNvPr>
          <p:cNvSpPr txBox="1">
            <a:spLocks/>
          </p:cNvSpPr>
          <p:nvPr/>
        </p:nvSpPr>
        <p:spPr>
          <a:xfrm>
            <a:off x="360746" y="480015"/>
            <a:ext cx="4698933" cy="46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8BC91-15FD-14E5-495F-7F92A5059C55}"/>
              </a:ext>
            </a:extLst>
          </p:cNvPr>
          <p:cNvSpPr txBox="1"/>
          <p:nvPr/>
        </p:nvSpPr>
        <p:spPr>
          <a:xfrm>
            <a:off x="568959" y="419676"/>
            <a:ext cx="671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 for Material Balance.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22150-FF63-A02F-8466-882B91CE1CF2}"/>
              </a:ext>
            </a:extLst>
          </p:cNvPr>
          <p:cNvSpPr/>
          <p:nvPr/>
        </p:nvSpPr>
        <p:spPr>
          <a:xfrm>
            <a:off x="221849" y="147641"/>
            <a:ext cx="11748303" cy="65627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7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1319</Words>
  <Application>Microsoft Office PowerPoint</Application>
  <PresentationFormat>Widescreen</PresentationFormat>
  <Paragraphs>235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ALUMINIUM-AIR BATTERIES: Innovation in Energy Storage.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Shubhank Thakur</dc:creator>
  <cp:lastModifiedBy>KRRISHH SHIRBHAIYE</cp:lastModifiedBy>
  <cp:revision>32</cp:revision>
  <dcterms:created xsi:type="dcterms:W3CDTF">2024-09-13T05:49:45Z</dcterms:created>
  <dcterms:modified xsi:type="dcterms:W3CDTF">2025-04-27T05:30:09Z</dcterms:modified>
</cp:coreProperties>
</file>